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17"/>
  </p:notesMasterIdLst>
  <p:handoutMasterIdLst>
    <p:handoutMasterId r:id="rId18"/>
  </p:handoutMasterIdLst>
  <p:sldIdLst>
    <p:sldId id="498" r:id="rId6"/>
    <p:sldId id="904" r:id="rId7"/>
    <p:sldId id="889" r:id="rId8"/>
    <p:sldId id="905" r:id="rId9"/>
    <p:sldId id="770" r:id="rId10"/>
    <p:sldId id="902" r:id="rId11"/>
    <p:sldId id="872" r:id="rId12"/>
    <p:sldId id="873" r:id="rId13"/>
    <p:sldId id="903" r:id="rId14"/>
    <p:sldId id="899" r:id="rId15"/>
    <p:sldId id="894" r:id="rId1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98"/>
            <p14:sldId id="904"/>
            <p14:sldId id="889"/>
            <p14:sldId id="905"/>
            <p14:sldId id="770"/>
            <p14:sldId id="902"/>
            <p14:sldId id="872"/>
            <p14:sldId id="873"/>
            <p14:sldId id="903"/>
            <p14:sldId id="899"/>
            <p14:sldId id="8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60"/>
    <a:srgbClr val="FF6C45"/>
    <a:srgbClr val="7EBEFF"/>
    <a:srgbClr val="000000"/>
    <a:srgbClr val="122D46"/>
    <a:srgbClr val="08174D"/>
    <a:srgbClr val="5A6489"/>
    <a:srgbClr val="003F7F"/>
    <a:srgbClr val="548235"/>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76672" autoAdjust="0"/>
  </p:normalViewPr>
  <p:slideViewPr>
    <p:cSldViewPr snapToGrid="0">
      <p:cViewPr varScale="1">
        <p:scale>
          <a:sx n="87" d="100"/>
          <a:sy n="87" d="100"/>
        </p:scale>
        <p:origin x="714" y="60"/>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21/03/2024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21/03/2024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35371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2C3A3-8174-F141-B491-7F0E98D116D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64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2207173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2C3A3-8174-F141-B491-7F0E98D116D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87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2C3A3-8174-F141-B491-7F0E98D116D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14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839446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21/03/2024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21/03/2024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21/03/2024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6C9BEA-362C-C1EB-C5ED-06FEA04AB7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7F14AE2-FB2A-FAB1-5B72-3CDF62C19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F4642C3-7C38-14FE-0008-2B7AEFC6B8F5}"/>
              </a:ext>
            </a:extLst>
          </p:cNvPr>
          <p:cNvSpPr>
            <a:spLocks noGrp="1"/>
          </p:cNvSpPr>
          <p:nvPr>
            <p:ph type="dt" sz="half" idx="10"/>
          </p:nvPr>
        </p:nvSpPr>
        <p:spPr/>
        <p:txBody>
          <a:bodyPr/>
          <a:lstStyle/>
          <a:p>
            <a:fld id="{BD5AE6E3-DA36-42D0-89EA-233E7923E695}" type="datetimeFigureOut">
              <a:rPr lang="fr-FR" smtClean="0"/>
              <a:t>21/03/2024</a:t>
            </a:fld>
            <a:endParaRPr lang="fr-FR"/>
          </a:p>
        </p:txBody>
      </p:sp>
      <p:sp>
        <p:nvSpPr>
          <p:cNvPr id="5" name="Espace réservé du pied de page 4">
            <a:extLst>
              <a:ext uri="{FF2B5EF4-FFF2-40B4-BE49-F238E27FC236}">
                <a16:creationId xmlns:a16="http://schemas.microsoft.com/office/drawing/2014/main" id="{9F000834-00A7-7811-7C28-23CA49C1FE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29944F-2BB4-FFBB-AF09-3FE870B991A0}"/>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69702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6F3D35-085F-6284-84F6-D62C4DDC7D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34E3A65-7F9A-AEA1-F9D7-B4DE0FCA667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8244BB-9510-3724-5651-0A9AEC8BB4F0}"/>
              </a:ext>
            </a:extLst>
          </p:cNvPr>
          <p:cNvSpPr>
            <a:spLocks noGrp="1"/>
          </p:cNvSpPr>
          <p:nvPr>
            <p:ph type="dt" sz="half" idx="10"/>
          </p:nvPr>
        </p:nvSpPr>
        <p:spPr/>
        <p:txBody>
          <a:bodyPr/>
          <a:lstStyle/>
          <a:p>
            <a:fld id="{BD5AE6E3-DA36-42D0-89EA-233E7923E695}" type="datetimeFigureOut">
              <a:rPr lang="fr-FR" smtClean="0"/>
              <a:t>21/03/2024</a:t>
            </a:fld>
            <a:endParaRPr lang="fr-FR"/>
          </a:p>
        </p:txBody>
      </p:sp>
      <p:sp>
        <p:nvSpPr>
          <p:cNvPr id="5" name="Espace réservé du pied de page 4">
            <a:extLst>
              <a:ext uri="{FF2B5EF4-FFF2-40B4-BE49-F238E27FC236}">
                <a16:creationId xmlns:a16="http://schemas.microsoft.com/office/drawing/2014/main" id="{925A41A6-2996-2972-1BAA-487599F8AB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C0D37BD-8E74-1AFB-4DE2-336E5A8E599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391008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8F02D-0CF4-770B-CFC1-B40BE6F4EB2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0556ADB-CCBA-05FE-62CB-88E96521B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3162574-07F2-6063-8D80-23777F216240}"/>
              </a:ext>
            </a:extLst>
          </p:cNvPr>
          <p:cNvSpPr>
            <a:spLocks noGrp="1"/>
          </p:cNvSpPr>
          <p:nvPr>
            <p:ph type="dt" sz="half" idx="10"/>
          </p:nvPr>
        </p:nvSpPr>
        <p:spPr/>
        <p:txBody>
          <a:bodyPr/>
          <a:lstStyle/>
          <a:p>
            <a:fld id="{BD5AE6E3-DA36-42D0-89EA-233E7923E695}" type="datetimeFigureOut">
              <a:rPr lang="fr-FR" smtClean="0"/>
              <a:t>21/03/2024</a:t>
            </a:fld>
            <a:endParaRPr lang="fr-FR"/>
          </a:p>
        </p:txBody>
      </p:sp>
      <p:sp>
        <p:nvSpPr>
          <p:cNvPr id="5" name="Espace réservé du pied de page 4">
            <a:extLst>
              <a:ext uri="{FF2B5EF4-FFF2-40B4-BE49-F238E27FC236}">
                <a16:creationId xmlns:a16="http://schemas.microsoft.com/office/drawing/2014/main" id="{30CFCD01-2FAC-DFD7-6B4E-557AA32CDC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E6966D-1A26-9F50-BA6D-BBB247DFEEC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560223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6F0AC-1399-FC50-EC0D-74CBF20FE0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A7BA71F-8147-DD77-E5F4-19B526C4EF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85E3E18-47AB-739D-AFFD-FF599A095C2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CFE43-AFE2-980C-96D3-96F6ECCCF7D8}"/>
              </a:ext>
            </a:extLst>
          </p:cNvPr>
          <p:cNvSpPr>
            <a:spLocks noGrp="1"/>
          </p:cNvSpPr>
          <p:nvPr>
            <p:ph type="dt" sz="half" idx="10"/>
          </p:nvPr>
        </p:nvSpPr>
        <p:spPr/>
        <p:txBody>
          <a:bodyPr/>
          <a:lstStyle/>
          <a:p>
            <a:fld id="{BD5AE6E3-DA36-42D0-89EA-233E7923E695}" type="datetimeFigureOut">
              <a:rPr lang="fr-FR" smtClean="0"/>
              <a:t>21/03/2024</a:t>
            </a:fld>
            <a:endParaRPr lang="fr-FR"/>
          </a:p>
        </p:txBody>
      </p:sp>
      <p:sp>
        <p:nvSpPr>
          <p:cNvPr id="6" name="Espace réservé du pied de page 5">
            <a:extLst>
              <a:ext uri="{FF2B5EF4-FFF2-40B4-BE49-F238E27FC236}">
                <a16:creationId xmlns:a16="http://schemas.microsoft.com/office/drawing/2014/main" id="{706EC763-E605-E31C-45DB-B3F22594C6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5D399C8-BFC3-F9F4-99F3-446A205EBB68}"/>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4222003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1BD2B4-35DE-074D-7305-BEBCC30F7C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F3D968E-7851-1F52-9F76-B5FCEF376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70B94D8-8823-10E3-A9FD-BFB7E1DBDE4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C0C324C-9203-B11C-25BC-32B33F333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4DF6E6A-37E1-3B55-627D-3B877131A35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400DD9-47E9-F6DA-DBF3-E6BB5A87ABBB}"/>
              </a:ext>
            </a:extLst>
          </p:cNvPr>
          <p:cNvSpPr>
            <a:spLocks noGrp="1"/>
          </p:cNvSpPr>
          <p:nvPr>
            <p:ph type="dt" sz="half" idx="10"/>
          </p:nvPr>
        </p:nvSpPr>
        <p:spPr/>
        <p:txBody>
          <a:bodyPr/>
          <a:lstStyle/>
          <a:p>
            <a:fld id="{BD5AE6E3-DA36-42D0-89EA-233E7923E695}" type="datetimeFigureOut">
              <a:rPr lang="fr-FR" smtClean="0"/>
              <a:t>21/03/2024</a:t>
            </a:fld>
            <a:endParaRPr lang="fr-FR"/>
          </a:p>
        </p:txBody>
      </p:sp>
      <p:sp>
        <p:nvSpPr>
          <p:cNvPr id="8" name="Espace réservé du pied de page 7">
            <a:extLst>
              <a:ext uri="{FF2B5EF4-FFF2-40B4-BE49-F238E27FC236}">
                <a16:creationId xmlns:a16="http://schemas.microsoft.com/office/drawing/2014/main" id="{188172DD-600B-D868-385C-37C094D2BA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3DED3AA-4714-D183-9650-DE3D0A8045B6}"/>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338412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1B4C7-AAFC-ADB1-7596-9A398215D2F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CF13BEC-253A-0903-6124-15D8DBB51AC0}"/>
              </a:ext>
            </a:extLst>
          </p:cNvPr>
          <p:cNvSpPr>
            <a:spLocks noGrp="1"/>
          </p:cNvSpPr>
          <p:nvPr>
            <p:ph type="dt" sz="half" idx="10"/>
          </p:nvPr>
        </p:nvSpPr>
        <p:spPr/>
        <p:txBody>
          <a:bodyPr/>
          <a:lstStyle/>
          <a:p>
            <a:fld id="{BD5AE6E3-DA36-42D0-89EA-233E7923E695}" type="datetimeFigureOut">
              <a:rPr lang="fr-FR" smtClean="0"/>
              <a:t>21/03/2024</a:t>
            </a:fld>
            <a:endParaRPr lang="fr-FR"/>
          </a:p>
        </p:txBody>
      </p:sp>
      <p:sp>
        <p:nvSpPr>
          <p:cNvPr id="4" name="Espace réservé du pied de page 3">
            <a:extLst>
              <a:ext uri="{FF2B5EF4-FFF2-40B4-BE49-F238E27FC236}">
                <a16:creationId xmlns:a16="http://schemas.microsoft.com/office/drawing/2014/main" id="{B60CFB59-CBBC-7525-0B27-8F9DEF90304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5176A51-DBD1-8F9F-FCB4-0E5D4E6E63F3}"/>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56222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E3F91F-7777-FA5D-3E22-2E6B4DD92ADE}"/>
              </a:ext>
            </a:extLst>
          </p:cNvPr>
          <p:cNvSpPr>
            <a:spLocks noGrp="1"/>
          </p:cNvSpPr>
          <p:nvPr>
            <p:ph type="dt" sz="half" idx="10"/>
          </p:nvPr>
        </p:nvSpPr>
        <p:spPr/>
        <p:txBody>
          <a:bodyPr/>
          <a:lstStyle/>
          <a:p>
            <a:fld id="{BD5AE6E3-DA36-42D0-89EA-233E7923E695}" type="datetimeFigureOut">
              <a:rPr lang="fr-FR" smtClean="0"/>
              <a:t>21/03/2024</a:t>
            </a:fld>
            <a:endParaRPr lang="fr-FR"/>
          </a:p>
        </p:txBody>
      </p:sp>
      <p:sp>
        <p:nvSpPr>
          <p:cNvPr id="3" name="Espace réservé du pied de page 2">
            <a:extLst>
              <a:ext uri="{FF2B5EF4-FFF2-40B4-BE49-F238E27FC236}">
                <a16:creationId xmlns:a16="http://schemas.microsoft.com/office/drawing/2014/main" id="{FD646B22-C5C3-B2FE-EC4B-F504BF7FA1B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60090D4-5BDA-3ACC-2165-C8F1B8AD4CC1}"/>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923643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B7AB0-DF78-EA99-95B0-D371D0A521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252DDD5-3900-0D4E-0DAA-643649E76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0CB9EA5-114E-DD14-7D3A-B46A9DC3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B3C2804-E3F3-E7D6-E994-6A982FB13281}"/>
              </a:ext>
            </a:extLst>
          </p:cNvPr>
          <p:cNvSpPr>
            <a:spLocks noGrp="1"/>
          </p:cNvSpPr>
          <p:nvPr>
            <p:ph type="dt" sz="half" idx="10"/>
          </p:nvPr>
        </p:nvSpPr>
        <p:spPr/>
        <p:txBody>
          <a:bodyPr/>
          <a:lstStyle/>
          <a:p>
            <a:fld id="{BD5AE6E3-DA36-42D0-89EA-233E7923E695}" type="datetimeFigureOut">
              <a:rPr lang="fr-FR" smtClean="0"/>
              <a:t>21/03/2024</a:t>
            </a:fld>
            <a:endParaRPr lang="fr-FR"/>
          </a:p>
        </p:txBody>
      </p:sp>
      <p:sp>
        <p:nvSpPr>
          <p:cNvPr id="6" name="Espace réservé du pied de page 5">
            <a:extLst>
              <a:ext uri="{FF2B5EF4-FFF2-40B4-BE49-F238E27FC236}">
                <a16:creationId xmlns:a16="http://schemas.microsoft.com/office/drawing/2014/main" id="{D4C13200-7A0E-1822-F6B8-0E28F369BC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4FAFF82-683B-6992-97CE-FFAECF841799}"/>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44353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21/03/2024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DE142-EC57-03D9-9B89-FDDF04F8437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B70BBB2-6A26-83F9-BD22-E6AE50189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B706EBB-7230-8F0B-7827-2E337EDA5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2247B8A-E2A8-6019-A18F-4A7EA6D0B543}"/>
              </a:ext>
            </a:extLst>
          </p:cNvPr>
          <p:cNvSpPr>
            <a:spLocks noGrp="1"/>
          </p:cNvSpPr>
          <p:nvPr>
            <p:ph type="dt" sz="half" idx="10"/>
          </p:nvPr>
        </p:nvSpPr>
        <p:spPr/>
        <p:txBody>
          <a:bodyPr/>
          <a:lstStyle/>
          <a:p>
            <a:fld id="{BD5AE6E3-DA36-42D0-89EA-233E7923E695}" type="datetimeFigureOut">
              <a:rPr lang="fr-FR" smtClean="0"/>
              <a:t>21/03/2024</a:t>
            </a:fld>
            <a:endParaRPr lang="fr-FR"/>
          </a:p>
        </p:txBody>
      </p:sp>
      <p:sp>
        <p:nvSpPr>
          <p:cNvPr id="6" name="Espace réservé du pied de page 5">
            <a:extLst>
              <a:ext uri="{FF2B5EF4-FFF2-40B4-BE49-F238E27FC236}">
                <a16:creationId xmlns:a16="http://schemas.microsoft.com/office/drawing/2014/main" id="{E8C852D6-0A21-4535-47BA-925BA72CD6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C25FEE-0446-E9C3-4EE6-4FADB08F558C}"/>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82305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3C5B7E-74C4-D29B-449A-D9592AA89D7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C9C47B4-C314-5884-214D-05FBEC6F8F2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E846B6-D8A4-590B-5FA4-22B6B70FFFDC}"/>
              </a:ext>
            </a:extLst>
          </p:cNvPr>
          <p:cNvSpPr>
            <a:spLocks noGrp="1"/>
          </p:cNvSpPr>
          <p:nvPr>
            <p:ph type="dt" sz="half" idx="10"/>
          </p:nvPr>
        </p:nvSpPr>
        <p:spPr/>
        <p:txBody>
          <a:bodyPr/>
          <a:lstStyle/>
          <a:p>
            <a:fld id="{BD5AE6E3-DA36-42D0-89EA-233E7923E695}" type="datetimeFigureOut">
              <a:rPr lang="fr-FR" smtClean="0"/>
              <a:t>21/03/2024</a:t>
            </a:fld>
            <a:endParaRPr lang="fr-FR"/>
          </a:p>
        </p:txBody>
      </p:sp>
      <p:sp>
        <p:nvSpPr>
          <p:cNvPr id="5" name="Espace réservé du pied de page 4">
            <a:extLst>
              <a:ext uri="{FF2B5EF4-FFF2-40B4-BE49-F238E27FC236}">
                <a16:creationId xmlns:a16="http://schemas.microsoft.com/office/drawing/2014/main" id="{56347CAA-D6D2-4559-38B9-5E267A4BD2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3A9384-BEBA-BF6C-F1CA-6B0630520745}"/>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122767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2819E2-6B09-4ECE-C092-EBEB8D70D1C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D059B4-B21E-4754-09C0-2F2211A8DB5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04ABD17-D91C-430E-53C5-8B49EC51E2F3}"/>
              </a:ext>
            </a:extLst>
          </p:cNvPr>
          <p:cNvSpPr>
            <a:spLocks noGrp="1"/>
          </p:cNvSpPr>
          <p:nvPr>
            <p:ph type="dt" sz="half" idx="10"/>
          </p:nvPr>
        </p:nvSpPr>
        <p:spPr/>
        <p:txBody>
          <a:bodyPr/>
          <a:lstStyle/>
          <a:p>
            <a:fld id="{BD5AE6E3-DA36-42D0-89EA-233E7923E695}" type="datetimeFigureOut">
              <a:rPr lang="fr-FR" smtClean="0"/>
              <a:t>21/03/2024</a:t>
            </a:fld>
            <a:endParaRPr lang="fr-FR"/>
          </a:p>
        </p:txBody>
      </p:sp>
      <p:sp>
        <p:nvSpPr>
          <p:cNvPr id="5" name="Espace réservé du pied de page 4">
            <a:extLst>
              <a:ext uri="{FF2B5EF4-FFF2-40B4-BE49-F238E27FC236}">
                <a16:creationId xmlns:a16="http://schemas.microsoft.com/office/drawing/2014/main" id="{9A7CFCA9-D9B2-860B-BA1B-CB8CE722D6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4B7198-0016-32A7-2C00-36FA5164B894}"/>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402801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21/03/2024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21/03/2024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21/03/2024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21/03/2024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21/03/2024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21/03/2024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21/03/2024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21/03/2024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4AE00E-7043-53C9-3B57-8F1953FDC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2FB015-CDDC-421D-513A-E1C600D62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C5EA39-8955-E15D-7C9C-F59346C95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AE6E3-DA36-42D0-89EA-233E7923E695}" type="datetimeFigureOut">
              <a:rPr lang="fr-FR" smtClean="0"/>
              <a:t>21/03/2024</a:t>
            </a:fld>
            <a:endParaRPr lang="fr-FR"/>
          </a:p>
        </p:txBody>
      </p:sp>
      <p:sp>
        <p:nvSpPr>
          <p:cNvPr id="5" name="Espace réservé du pied de page 4">
            <a:extLst>
              <a:ext uri="{FF2B5EF4-FFF2-40B4-BE49-F238E27FC236}">
                <a16:creationId xmlns:a16="http://schemas.microsoft.com/office/drawing/2014/main" id="{25D455F4-8F9C-7DA8-D78D-D272CFFCF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A323E7A-4A7E-754B-F9CD-DEED70FADA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B696C-91DE-4E95-BE05-D059D19FC233}" type="slidenum">
              <a:rPr lang="fr-FR" smtClean="0"/>
              <a:t>‹N°›</a:t>
            </a:fld>
            <a:endParaRPr lang="fr-FR"/>
          </a:p>
        </p:txBody>
      </p:sp>
    </p:spTree>
    <p:extLst>
      <p:ext uri="{BB962C8B-B14F-4D97-AF65-F5344CB8AC3E}">
        <p14:creationId xmlns:p14="http://schemas.microsoft.com/office/powerpoint/2010/main" val="4156014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CB8B10-3A1D-CACE-5A8D-D686EA7C44EF}"/>
              </a:ext>
            </a:extLst>
          </p:cNvPr>
          <p:cNvSpPr>
            <a:spLocks noGrp="1"/>
          </p:cNvSpPr>
          <p:nvPr>
            <p:ph type="ctrTitle"/>
          </p:nvPr>
        </p:nvSpPr>
        <p:spPr>
          <a:xfrm>
            <a:off x="1524000" y="199496"/>
            <a:ext cx="9144000" cy="1544637"/>
          </a:xfrm>
        </p:spPr>
        <p:txBody>
          <a:bodyPr>
            <a:normAutofit/>
          </a:bodyPr>
          <a:lstStyle/>
          <a:p>
            <a:r>
              <a:rPr lang="fr-FR" sz="9600" b="1" dirty="0">
                <a:solidFill>
                  <a:schemeClr val="accent1">
                    <a:lumMod val="75000"/>
                  </a:schemeClr>
                </a:solidFill>
              </a:rPr>
              <a:t>MLOps minutes</a:t>
            </a:r>
          </a:p>
        </p:txBody>
      </p:sp>
      <p:sp>
        <p:nvSpPr>
          <p:cNvPr id="3" name="Sous-titre 2">
            <a:extLst>
              <a:ext uri="{FF2B5EF4-FFF2-40B4-BE49-F238E27FC236}">
                <a16:creationId xmlns:a16="http://schemas.microsoft.com/office/drawing/2014/main" id="{F17C1392-EAB9-EF81-4082-62F3FD9B4C7D}"/>
              </a:ext>
            </a:extLst>
          </p:cNvPr>
          <p:cNvSpPr>
            <a:spLocks noGrp="1"/>
          </p:cNvSpPr>
          <p:nvPr>
            <p:ph type="subTitle" idx="1"/>
          </p:nvPr>
        </p:nvSpPr>
        <p:spPr>
          <a:xfrm>
            <a:off x="1524000" y="2181497"/>
            <a:ext cx="9144000" cy="3666587"/>
          </a:xfrm>
        </p:spPr>
        <p:txBody>
          <a:bodyPr>
            <a:normAutofit/>
          </a:bodyPr>
          <a:lstStyle/>
          <a:p>
            <a:r>
              <a:rPr lang="en-US" sz="8000" b="1" dirty="0">
                <a:solidFill>
                  <a:srgbClr val="00B0F0"/>
                </a:solidFill>
              </a:rPr>
              <a:t>Questions to ask before building an AI</a:t>
            </a:r>
            <a:endParaRPr lang="fr-FR" sz="6600" b="1" dirty="0">
              <a:solidFill>
                <a:srgbClr val="00B0F0"/>
              </a:solidFill>
            </a:endParaRPr>
          </a:p>
        </p:txBody>
      </p:sp>
      <p:pic>
        <p:nvPicPr>
          <p:cNvPr id="1026" name="Picture 2" descr="My Microsoft MVP Journey - Steve Gordon">
            <a:extLst>
              <a:ext uri="{FF2B5EF4-FFF2-40B4-BE49-F238E27FC236}">
                <a16:creationId xmlns:a16="http://schemas.microsoft.com/office/drawing/2014/main" id="{9CCE3086-E1BE-844B-6F60-A3FFE6310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157" y="6078612"/>
            <a:ext cx="862542" cy="34846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98748E8-A44E-3944-73E5-46C6156846A9}"/>
              </a:ext>
            </a:extLst>
          </p:cNvPr>
          <p:cNvSpPr txBox="1"/>
          <p:nvPr/>
        </p:nvSpPr>
        <p:spPr>
          <a:xfrm>
            <a:off x="347330" y="6466281"/>
            <a:ext cx="19321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4472C4"/>
                </a:solidFill>
                <a:effectLst/>
                <a:uLnTx/>
                <a:uFillTx/>
                <a:latin typeface="Calibri" panose="020F0502020204030204"/>
                <a:ea typeface="+mn-ea"/>
                <a:cs typeface="+mn-cs"/>
              </a:rPr>
              <a:t>Guillaume Chervet</a:t>
            </a:r>
          </a:p>
        </p:txBody>
      </p:sp>
    </p:spTree>
    <p:extLst>
      <p:ext uri="{BB962C8B-B14F-4D97-AF65-F5344CB8AC3E}">
        <p14:creationId xmlns:p14="http://schemas.microsoft.com/office/powerpoint/2010/main" val="1594358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838199"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3321183"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AD70EAC-0823-2693-13FF-596DEC84A690}"/>
              </a:ext>
            </a:extLst>
          </p:cNvPr>
          <p:cNvSpPr txBox="1"/>
          <p:nvPr/>
        </p:nvSpPr>
        <p:spPr>
          <a:xfrm>
            <a:off x="322781" y="3022235"/>
            <a:ext cx="1427442" cy="369332"/>
          </a:xfrm>
          <a:prstGeom prst="rect">
            <a:avLst/>
          </a:prstGeom>
          <a:noFill/>
        </p:spPr>
        <p:txBody>
          <a:bodyPr wrap="none" rtlCol="0">
            <a:spAutoFit/>
          </a:bodyPr>
          <a:lstStyle/>
          <a:p>
            <a:r>
              <a:rPr lang="fr-FR" dirty="0" err="1"/>
              <a:t>Dataset</a:t>
            </a:r>
            <a:r>
              <a:rPr lang="fr-FR" dirty="0"/>
              <a:t> </a:t>
            </a:r>
            <a:r>
              <a:rPr lang="fr-FR" dirty="0" err="1"/>
              <a:t>pdfs</a:t>
            </a:r>
            <a:endParaRPr lang="fr-FR" dirty="0"/>
          </a:p>
        </p:txBody>
      </p:sp>
      <p:sp>
        <p:nvSpPr>
          <p:cNvPr id="7" name="ZoneTexte 6">
            <a:extLst>
              <a:ext uri="{FF2B5EF4-FFF2-40B4-BE49-F238E27FC236}">
                <a16:creationId xmlns:a16="http://schemas.microsoft.com/office/drawing/2014/main" id="{357A250C-6932-37FC-D730-033A66BFDA7F}"/>
              </a:ext>
            </a:extLst>
          </p:cNvPr>
          <p:cNvSpPr txBox="1"/>
          <p:nvPr/>
        </p:nvSpPr>
        <p:spPr>
          <a:xfrm>
            <a:off x="2728821" y="5251302"/>
            <a:ext cx="1581330" cy="369332"/>
          </a:xfrm>
          <a:prstGeom prst="rect">
            <a:avLst/>
          </a:prstGeom>
          <a:noFill/>
        </p:spPr>
        <p:txBody>
          <a:bodyPr wrap="none" rtlCol="0">
            <a:spAutoFit/>
          </a:bodyPr>
          <a:lstStyle/>
          <a:p>
            <a:r>
              <a:rPr lang="fr-FR" dirty="0" err="1"/>
              <a:t>Dataset</a:t>
            </a:r>
            <a:r>
              <a:rPr lang="fr-FR" dirty="0"/>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234806" y="2273743"/>
            <a:ext cx="1414375"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3717790" y="3429000"/>
            <a:ext cx="153483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2649181"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5252623"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4076623" y="2273743"/>
            <a:ext cx="117600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p:cNvCxnSpPr>
          <p:nvPr/>
        </p:nvCxnSpPr>
        <p:spPr>
          <a:xfrm>
            <a:off x="1234806" y="2613234"/>
            <a:ext cx="386962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7380719" y="2999984"/>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6680065" y="3429000"/>
            <a:ext cx="700654"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28630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A6001-C288-7C23-7B35-806D7DB9649F}"/>
              </a:ext>
            </a:extLst>
          </p:cNvPr>
          <p:cNvSpPr>
            <a:spLocks noGrp="1"/>
          </p:cNvSpPr>
          <p:nvPr>
            <p:ph type="title"/>
          </p:nvPr>
        </p:nvSpPr>
        <p:spPr>
          <a:xfrm>
            <a:off x="838200" y="2293077"/>
            <a:ext cx="10515600" cy="1325563"/>
          </a:xfrm>
        </p:spPr>
        <p:txBody>
          <a:bodyPr>
            <a:normAutofit/>
          </a:bodyPr>
          <a:lstStyle/>
          <a:p>
            <a:pPr algn="ctr"/>
            <a:r>
              <a:rPr lang="fr-FR" sz="8800" dirty="0"/>
              <a:t>Conclusion</a:t>
            </a:r>
          </a:p>
        </p:txBody>
      </p:sp>
      <p:sp>
        <p:nvSpPr>
          <p:cNvPr id="3" name="Espace réservé du contenu 2">
            <a:extLst>
              <a:ext uri="{FF2B5EF4-FFF2-40B4-BE49-F238E27FC236}">
                <a16:creationId xmlns:a16="http://schemas.microsoft.com/office/drawing/2014/main" id="{4F873FED-9800-FED6-C057-E126C3736990}"/>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B207BA8-6A54-5FC0-9B17-2D31E534467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32206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D931DE-6203-AF9C-04A8-DB82BC4B227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DE74DCDE-DB47-CA8D-9349-C4127A49BAB4}"/>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1AE054AD-6B11-96D3-2962-311E4D4826B0}"/>
              </a:ext>
            </a:extLst>
          </p:cNvPr>
          <p:cNvSpPr txBox="1"/>
          <p:nvPr/>
        </p:nvSpPr>
        <p:spPr>
          <a:xfrm rot="21267858">
            <a:off x="1678563" y="2224096"/>
            <a:ext cx="8177537" cy="1569660"/>
          </a:xfrm>
          <a:prstGeom prst="rect">
            <a:avLst/>
          </a:prstGeom>
          <a:solidFill>
            <a:schemeClr val="accent1">
              <a:lumMod val="75000"/>
            </a:schemeClr>
          </a:solidFill>
        </p:spPr>
        <p:txBody>
          <a:bodyPr wrap="square">
            <a:spAutoFit/>
          </a:bodyPr>
          <a:lstStyle/>
          <a:p>
            <a:pPr algn="ctr"/>
            <a:r>
              <a:rPr lang="fr-FR" sz="9600" dirty="0">
                <a:solidFill>
                  <a:schemeClr val="bg1"/>
                </a:solidFill>
              </a:rPr>
              <a:t>Baseline</a:t>
            </a:r>
            <a:endParaRPr lang="fr-FR" sz="2000" dirty="0">
              <a:solidFill>
                <a:schemeClr val="bg1"/>
              </a:solidFill>
            </a:endParaRPr>
          </a:p>
        </p:txBody>
      </p:sp>
      <p:sp>
        <p:nvSpPr>
          <p:cNvPr id="5" name="Rectangle 4">
            <a:extLst>
              <a:ext uri="{FF2B5EF4-FFF2-40B4-BE49-F238E27FC236}">
                <a16:creationId xmlns:a16="http://schemas.microsoft.com/office/drawing/2014/main" id="{DE5E1E94-1068-529F-142D-11B38055EF8E}"/>
              </a:ext>
            </a:extLst>
          </p:cNvPr>
          <p:cNvSpPr/>
          <p:nvPr/>
        </p:nvSpPr>
        <p:spPr>
          <a:xfrm>
            <a:off x="117229" y="6424945"/>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2000" b="0" i="0" u="none" strike="noStrike" kern="1200" cap="none" spc="0" normalizeH="0" baseline="0" noProof="0" dirty="0" err="1">
                <a:ln>
                  <a:noFill/>
                </a:ln>
                <a:solidFill>
                  <a:srgbClr val="FFFFFF">
                    <a:lumMod val="50000"/>
                  </a:srgbClr>
                </a:solidFill>
                <a:effectLst/>
                <a:uLnTx/>
                <a:uFillTx/>
                <a:latin typeface="Franklin Gothic Book" panose="020B0503020102020204"/>
                <a:ea typeface="+mn-ea"/>
                <a:cs typeface="+mn-cs"/>
              </a:rPr>
              <a:t>MLOps</a:t>
            </a:r>
            <a:r>
              <a:rPr kumimoji="0" lang="en-US" sz="2000" b="0" i="0" u="none" strike="noStrike" kern="1200" cap="none" spc="0" normalizeH="0" baseline="0" noProof="0" dirty="0">
                <a:ln>
                  <a:noFill/>
                </a:ln>
                <a:solidFill>
                  <a:srgbClr val="FFFFFF">
                    <a:lumMod val="50000"/>
                  </a:srgbClr>
                </a:solidFill>
                <a:effectLst/>
                <a:uLnTx/>
                <a:uFillTx/>
                <a:latin typeface="Franklin Gothic Book" panose="020B0503020102020204"/>
                <a:ea typeface="+mn-ea"/>
                <a:cs typeface="+mn-cs"/>
              </a:rPr>
              <a:t> Minutes – Guillaume Chervet</a:t>
            </a:r>
          </a:p>
        </p:txBody>
      </p:sp>
    </p:spTree>
    <p:extLst>
      <p:ext uri="{BB962C8B-B14F-4D97-AF65-F5344CB8AC3E}">
        <p14:creationId xmlns:p14="http://schemas.microsoft.com/office/powerpoint/2010/main" val="2297765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15" name="Rectangle 14">
            <a:extLst>
              <a:ext uri="{FF2B5EF4-FFF2-40B4-BE49-F238E27FC236}">
                <a16:creationId xmlns:a16="http://schemas.microsoft.com/office/drawing/2014/main" id="{C74C0D7D-8F8E-771B-E840-20A8BF229E2A}"/>
              </a:ext>
            </a:extLst>
          </p:cNvPr>
          <p:cNvSpPr/>
          <p:nvPr/>
        </p:nvSpPr>
        <p:spPr>
          <a:xfrm>
            <a:off x="594911" y="2454007"/>
            <a:ext cx="11204154" cy="1949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E9A4A46-A669-291E-E8D1-EBA62950AD86}"/>
              </a:ext>
            </a:extLst>
          </p:cNvPr>
          <p:cNvSpPr txBox="1"/>
          <p:nvPr/>
        </p:nvSpPr>
        <p:spPr>
          <a:xfrm>
            <a:off x="838200" y="2967334"/>
            <a:ext cx="2974553" cy="923330"/>
          </a:xfrm>
          <a:prstGeom prst="rect">
            <a:avLst/>
          </a:prstGeom>
          <a:solidFill>
            <a:schemeClr val="bg2">
              <a:lumMod val="50000"/>
            </a:schemeClr>
          </a:solidFill>
        </p:spPr>
        <p:txBody>
          <a:bodyPr wrap="square" rtlCol="0">
            <a:spAutoFit/>
          </a:bodyPr>
          <a:lstStyle/>
          <a:p>
            <a:r>
              <a:rPr lang="fr-FR" sz="5400" b="1" dirty="0">
                <a:solidFill>
                  <a:schemeClr val="bg1"/>
                </a:solidFill>
              </a:rPr>
              <a:t>1% Cats</a:t>
            </a:r>
          </a:p>
        </p:txBody>
      </p:sp>
      <p:sp>
        <p:nvSpPr>
          <p:cNvPr id="16" name="ZoneTexte 15">
            <a:extLst>
              <a:ext uri="{FF2B5EF4-FFF2-40B4-BE49-F238E27FC236}">
                <a16:creationId xmlns:a16="http://schemas.microsoft.com/office/drawing/2014/main" id="{0199C6AE-EB3C-C26E-5A85-67B249E09450}"/>
              </a:ext>
            </a:extLst>
          </p:cNvPr>
          <p:cNvSpPr txBox="1"/>
          <p:nvPr/>
        </p:nvSpPr>
        <p:spPr>
          <a:xfrm>
            <a:off x="3910070" y="2967334"/>
            <a:ext cx="3427163" cy="923330"/>
          </a:xfrm>
          <a:prstGeom prst="rect">
            <a:avLst/>
          </a:prstGeom>
          <a:solidFill>
            <a:schemeClr val="accent3">
              <a:lumMod val="25000"/>
            </a:schemeClr>
          </a:solidFill>
        </p:spPr>
        <p:txBody>
          <a:bodyPr wrap="square" rtlCol="0">
            <a:spAutoFit/>
          </a:bodyPr>
          <a:lstStyle/>
          <a:p>
            <a:r>
              <a:rPr lang="fr-FR" sz="5400" b="1" dirty="0">
                <a:solidFill>
                  <a:schemeClr val="bg1"/>
                </a:solidFill>
              </a:rPr>
              <a:t>20% Dogs</a:t>
            </a:r>
          </a:p>
        </p:txBody>
      </p:sp>
      <p:sp>
        <p:nvSpPr>
          <p:cNvPr id="17" name="ZoneTexte 16">
            <a:extLst>
              <a:ext uri="{FF2B5EF4-FFF2-40B4-BE49-F238E27FC236}">
                <a16:creationId xmlns:a16="http://schemas.microsoft.com/office/drawing/2014/main" id="{5C762340-0381-0F4C-7F38-8C0FAE5A6281}"/>
              </a:ext>
            </a:extLst>
          </p:cNvPr>
          <p:cNvSpPr txBox="1"/>
          <p:nvPr/>
        </p:nvSpPr>
        <p:spPr>
          <a:xfrm>
            <a:off x="7434550" y="2967334"/>
            <a:ext cx="4162539" cy="923330"/>
          </a:xfrm>
          <a:prstGeom prst="rect">
            <a:avLst/>
          </a:prstGeom>
          <a:solidFill>
            <a:srgbClr val="7030A0"/>
          </a:solidFill>
        </p:spPr>
        <p:txBody>
          <a:bodyPr wrap="square" rtlCol="0">
            <a:spAutoFit/>
          </a:bodyPr>
          <a:lstStyle/>
          <a:p>
            <a:r>
              <a:rPr lang="fr-FR" sz="5400" b="1" dirty="0">
                <a:solidFill>
                  <a:schemeClr val="bg1"/>
                </a:solidFill>
              </a:rPr>
              <a:t>79% Others</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939188" y="11284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
        <p:nvSpPr>
          <p:cNvPr id="2" name="ZoneTexte 1">
            <a:extLst>
              <a:ext uri="{FF2B5EF4-FFF2-40B4-BE49-F238E27FC236}">
                <a16:creationId xmlns:a16="http://schemas.microsoft.com/office/drawing/2014/main" id="{D754FAE3-29B9-24B4-DD75-DE31147D15A9}"/>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Baseline</a:t>
            </a:r>
            <a:endParaRPr lang="fr-FR" sz="1050" dirty="0">
              <a:solidFill>
                <a:schemeClr val="bg1"/>
              </a:solidFill>
            </a:endParaRPr>
          </a:p>
        </p:txBody>
      </p:sp>
      <p:sp>
        <p:nvSpPr>
          <p:cNvPr id="3" name="Rectangle 2">
            <a:extLst>
              <a:ext uri="{FF2B5EF4-FFF2-40B4-BE49-F238E27FC236}">
                <a16:creationId xmlns:a16="http://schemas.microsoft.com/office/drawing/2014/main" id="{C28B262E-F74C-F831-5E6A-333C2FDC5E4F}"/>
              </a:ext>
            </a:extLst>
          </p:cNvPr>
          <p:cNvSpPr/>
          <p:nvPr/>
        </p:nvSpPr>
        <p:spPr>
          <a:xfrm>
            <a:off x="117229" y="6424945"/>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2000" b="0" i="0" u="none" strike="noStrike" kern="1200" cap="none" spc="0" normalizeH="0" baseline="0" noProof="0" dirty="0" err="1">
                <a:ln>
                  <a:noFill/>
                </a:ln>
                <a:solidFill>
                  <a:srgbClr val="FFFFFF">
                    <a:lumMod val="50000"/>
                  </a:srgbClr>
                </a:solidFill>
                <a:effectLst/>
                <a:uLnTx/>
                <a:uFillTx/>
                <a:latin typeface="Franklin Gothic Book" panose="020B0503020102020204"/>
                <a:ea typeface="+mn-ea"/>
                <a:cs typeface="+mn-cs"/>
              </a:rPr>
              <a:t>MLOps</a:t>
            </a:r>
            <a:r>
              <a:rPr kumimoji="0" lang="en-US" sz="2000" b="0" i="0" u="none" strike="noStrike" kern="1200" cap="none" spc="0" normalizeH="0" baseline="0" noProof="0" dirty="0">
                <a:ln>
                  <a:noFill/>
                </a:ln>
                <a:solidFill>
                  <a:srgbClr val="FFFFFF">
                    <a:lumMod val="50000"/>
                  </a:srgbClr>
                </a:solidFill>
                <a:effectLst/>
                <a:uLnTx/>
                <a:uFillTx/>
                <a:latin typeface="Franklin Gothic Book" panose="020B0503020102020204"/>
                <a:ea typeface="+mn-ea"/>
                <a:cs typeface="+mn-cs"/>
              </a:rPr>
              <a:t> Minutes – Guillaume Chervet</a:t>
            </a:r>
          </a:p>
        </p:txBody>
      </p:sp>
    </p:spTree>
    <p:extLst>
      <p:ext uri="{BB962C8B-B14F-4D97-AF65-F5344CB8AC3E}">
        <p14:creationId xmlns:p14="http://schemas.microsoft.com/office/powerpoint/2010/main" val="3769876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37727-DD17-E05A-61F0-D082A74E261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95D9F715-02C0-D4ED-99BD-070F8B7B0D0A}"/>
              </a:ext>
            </a:extLst>
          </p:cNvPr>
          <p:cNvSpPr>
            <a:spLocks noGrp="1"/>
          </p:cNvSpPr>
          <p:nvPr>
            <p:ph idx="1"/>
          </p:nvPr>
        </p:nvSpPr>
        <p:spPr/>
        <p:txBody>
          <a:bodyPr/>
          <a:lstStyle/>
          <a:p>
            <a:endParaRPr lang="fr-FR"/>
          </a:p>
        </p:txBody>
      </p:sp>
      <p:sp>
        <p:nvSpPr>
          <p:cNvPr id="6" name="ZoneTexte 5">
            <a:extLst>
              <a:ext uri="{FF2B5EF4-FFF2-40B4-BE49-F238E27FC236}">
                <a16:creationId xmlns:a16="http://schemas.microsoft.com/office/drawing/2014/main" id="{F4216534-BCD9-DA1E-5713-6C530960C93F}"/>
              </a:ext>
            </a:extLst>
          </p:cNvPr>
          <p:cNvSpPr txBox="1"/>
          <p:nvPr/>
        </p:nvSpPr>
        <p:spPr>
          <a:xfrm rot="21267858">
            <a:off x="1832799" y="1111392"/>
            <a:ext cx="8177537" cy="1569660"/>
          </a:xfrm>
          <a:prstGeom prst="rect">
            <a:avLst/>
          </a:prstGeom>
          <a:solidFill>
            <a:schemeClr val="bg2">
              <a:lumMod val="50000"/>
            </a:schemeClr>
          </a:solidFill>
        </p:spPr>
        <p:txBody>
          <a:bodyPr wrap="square">
            <a:spAutoFit/>
          </a:bodyPr>
          <a:lstStyle/>
          <a:p>
            <a:pPr algn="ctr"/>
            <a:r>
              <a:rPr lang="fr-FR" sz="9600" dirty="0">
                <a:solidFill>
                  <a:schemeClr val="bg1"/>
                </a:solidFill>
              </a:rPr>
              <a:t>Feedbacks</a:t>
            </a:r>
            <a:endParaRPr lang="fr-FR" sz="2000" dirty="0">
              <a:solidFill>
                <a:schemeClr val="bg1"/>
              </a:solidFill>
            </a:endParaRPr>
          </a:p>
        </p:txBody>
      </p:sp>
      <p:sp>
        <p:nvSpPr>
          <p:cNvPr id="7" name="Rectangle 6">
            <a:extLst>
              <a:ext uri="{FF2B5EF4-FFF2-40B4-BE49-F238E27FC236}">
                <a16:creationId xmlns:a16="http://schemas.microsoft.com/office/drawing/2014/main" id="{C2F4CF27-B06D-7A72-2AA3-A0B17E06CA57}"/>
              </a:ext>
            </a:extLst>
          </p:cNvPr>
          <p:cNvSpPr/>
          <p:nvPr/>
        </p:nvSpPr>
        <p:spPr>
          <a:xfrm rot="658743">
            <a:off x="855966" y="4011629"/>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Franklin Gothic Book" panose="020B0503020102020204"/>
                <a:ea typeface="+mn-ea"/>
                <a:cs typeface="+mn-cs"/>
              </a:rPr>
              <a:t>Recipes to fail</a:t>
            </a:r>
          </a:p>
        </p:txBody>
      </p:sp>
      <p:sp>
        <p:nvSpPr>
          <p:cNvPr id="10" name="Rectangle 9">
            <a:extLst>
              <a:ext uri="{FF2B5EF4-FFF2-40B4-BE49-F238E27FC236}">
                <a16:creationId xmlns:a16="http://schemas.microsoft.com/office/drawing/2014/main" id="{3326B5AA-FF41-595C-CF02-0FB3B3FF6FF1}"/>
              </a:ext>
            </a:extLst>
          </p:cNvPr>
          <p:cNvSpPr/>
          <p:nvPr/>
        </p:nvSpPr>
        <p:spPr>
          <a:xfrm rot="21076959">
            <a:off x="6297817" y="3742896"/>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Tree>
    <p:extLst>
      <p:ext uri="{BB962C8B-B14F-4D97-AF65-F5344CB8AC3E}">
        <p14:creationId xmlns:p14="http://schemas.microsoft.com/office/powerpoint/2010/main" val="300455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31515"/>
                </a:solidFill>
                <a:effectLst/>
                <a:uLnTx/>
                <a:uFillTx/>
                <a:latin typeface="Courier New" panose="02070309020205020404" pitchFamily="49" charset="0"/>
                <a:ea typeface="+mn-ea"/>
                <a:cs typeface="+mn-cs"/>
              </a:rPr>
              <a:t>"set table with glass plates and cutlery on a table"</a:t>
            </a:r>
            <a:endParaRPr kumimoji="0" lang="en-US"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lumMod val="50000"/>
                  </a:srgbClr>
                </a:solidFill>
                <a:effectLst/>
                <a:uLnTx/>
                <a:uFillTx/>
                <a:latin typeface="Franklin Gothic Book" panose="020B0503020102020204"/>
                <a:ea typeface="+mn-ea"/>
                <a:cs typeface="+mn-cs"/>
              </a:rPr>
              <a:t>At the pizzeria</a:t>
            </a:r>
            <a:endParaRPr kumimoji="0" lang="fr-FR" sz="2400" b="0"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Franklin Gothic Book" panose="020B0503020102020204"/>
                <a:ea typeface="+mn-ea"/>
                <a:cs typeface="+mn-cs"/>
              </a:rPr>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2000" b="0" i="0" u="none" strike="noStrike" kern="1200" cap="none" spc="0" normalizeH="0" baseline="0" noProof="0" dirty="0" err="1">
                <a:ln>
                  <a:noFill/>
                </a:ln>
                <a:solidFill>
                  <a:srgbClr val="FFFFFF">
                    <a:lumMod val="50000"/>
                  </a:srgbClr>
                </a:solidFill>
                <a:effectLst/>
                <a:uLnTx/>
                <a:uFillTx/>
                <a:latin typeface="Franklin Gothic Book" panose="020B0503020102020204"/>
                <a:ea typeface="+mn-ea"/>
                <a:cs typeface="+mn-cs"/>
              </a:rPr>
              <a:t>MLOps</a:t>
            </a:r>
            <a:r>
              <a:rPr kumimoji="0" lang="en-US" sz="2000" b="0" i="0" u="none" strike="noStrike" kern="1200" cap="none" spc="0" normalizeH="0" baseline="0" noProof="0" dirty="0">
                <a:ln>
                  <a:noFill/>
                </a:ln>
                <a:solidFill>
                  <a:srgbClr val="FFFFFF">
                    <a:lumMod val="50000"/>
                  </a:srgbClr>
                </a:solidFill>
                <a:effectLst/>
                <a:uLnTx/>
                <a:uFillTx/>
                <a:latin typeface="Franklin Gothic Book" panose="020B0503020102020204"/>
                <a:ea typeface="+mn-ea"/>
                <a:cs typeface="+mn-cs"/>
              </a:rPr>
              <a:t> Minutes – Guillaume Chervet</a:t>
            </a:r>
          </a:p>
        </p:txBody>
      </p:sp>
    </p:spTree>
    <p:extLst>
      <p:ext uri="{BB962C8B-B14F-4D97-AF65-F5344CB8AC3E}">
        <p14:creationId xmlns:p14="http://schemas.microsoft.com/office/powerpoint/2010/main" val="314723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2287AF7-217B-4CC2-7914-A8A688F5C51D}"/>
              </a:ext>
            </a:extLst>
          </p:cNvPr>
          <p:cNvSpPr/>
          <p:nvPr/>
        </p:nvSpPr>
        <p:spPr>
          <a:xfrm>
            <a:off x="6400800" y="1"/>
            <a:ext cx="5791199" cy="6407244"/>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6936392" y="604562"/>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15200" y="3284507"/>
            <a:ext cx="4994029" cy="1754326"/>
          </a:xfrm>
          <a:prstGeom prst="rect">
            <a:avLst/>
          </a:prstGeom>
          <a:noFill/>
        </p:spPr>
        <p:txBody>
          <a:bodyPr wrap="square">
            <a:spAutoFit/>
          </a:bodyPr>
          <a:lstStyle/>
          <a:p>
            <a:r>
              <a:rPr lang="en-US" sz="5400" dirty="0">
                <a:solidFill>
                  <a:schemeClr val="bg1"/>
                </a:solidFill>
              </a:rPr>
              <a:t>Focus on Users needs</a:t>
            </a:r>
            <a:endParaRPr lang="fr-FR" sz="5400" dirty="0">
              <a:solidFill>
                <a:schemeClr val="bg1"/>
              </a:solidFill>
            </a:endParaRPr>
          </a:p>
        </p:txBody>
      </p:sp>
      <p:sp>
        <p:nvSpPr>
          <p:cNvPr id="10" name="Rectangle 9">
            <a:extLst>
              <a:ext uri="{FF2B5EF4-FFF2-40B4-BE49-F238E27FC236}">
                <a16:creationId xmlns:a16="http://schemas.microsoft.com/office/drawing/2014/main" id="{EFDF9117-DAAF-A63D-9A64-8CD4911A56F4}"/>
              </a:ext>
            </a:extLst>
          </p:cNvPr>
          <p:cNvSpPr/>
          <p:nvPr/>
        </p:nvSpPr>
        <p:spPr>
          <a:xfrm>
            <a:off x="117229" y="6424945"/>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2000" b="0" i="0" u="none" strike="noStrike" kern="1200" cap="none" spc="0" normalizeH="0" baseline="0" noProof="0" dirty="0" err="1">
                <a:ln>
                  <a:noFill/>
                </a:ln>
                <a:solidFill>
                  <a:srgbClr val="FFFFFF">
                    <a:lumMod val="50000"/>
                  </a:srgbClr>
                </a:solidFill>
                <a:effectLst/>
                <a:uLnTx/>
                <a:uFillTx/>
                <a:latin typeface="Franklin Gothic Book" panose="020B0503020102020204"/>
                <a:ea typeface="+mn-ea"/>
                <a:cs typeface="+mn-cs"/>
              </a:rPr>
              <a:t>MLOps</a:t>
            </a:r>
            <a:r>
              <a:rPr kumimoji="0" lang="en-US" sz="2000" b="0" i="0" u="none" strike="noStrike" kern="1200" cap="none" spc="0" normalizeH="0" baseline="0" noProof="0" dirty="0">
                <a:ln>
                  <a:noFill/>
                </a:ln>
                <a:solidFill>
                  <a:srgbClr val="FFFFFF">
                    <a:lumMod val="50000"/>
                  </a:srgbClr>
                </a:solidFill>
                <a:effectLst/>
                <a:uLnTx/>
                <a:uFillTx/>
                <a:latin typeface="Franklin Gothic Book" panose="020B0503020102020204"/>
                <a:ea typeface="+mn-ea"/>
                <a:cs typeface="+mn-cs"/>
              </a:rPr>
              <a:t> Minutes – Guillaume Chervet</a:t>
            </a:r>
          </a:p>
        </p:txBody>
      </p:sp>
      <p:pic>
        <p:nvPicPr>
          <p:cNvPr id="14" name="Image 13">
            <a:extLst>
              <a:ext uri="{FF2B5EF4-FFF2-40B4-BE49-F238E27FC236}">
                <a16:creationId xmlns:a16="http://schemas.microsoft.com/office/drawing/2014/main" id="{18FDD4AE-1F77-DFA2-B372-5FF13C8E551A}"/>
              </a:ext>
            </a:extLst>
          </p:cNvPr>
          <p:cNvPicPr>
            <a:picLocks noChangeAspect="1"/>
          </p:cNvPicPr>
          <p:nvPr/>
        </p:nvPicPr>
        <p:blipFill>
          <a:blip r:embed="rId3"/>
          <a:stretch>
            <a:fillRect/>
          </a:stretch>
        </p:blipFill>
        <p:spPr>
          <a:xfrm>
            <a:off x="-6443" y="1"/>
            <a:ext cx="6407244" cy="6407244"/>
          </a:xfrm>
          <a:prstGeom prst="rect">
            <a:avLst/>
          </a:prstGeom>
        </p:spPr>
      </p:pic>
    </p:spTree>
    <p:extLst>
      <p:ext uri="{BB962C8B-B14F-4D97-AF65-F5344CB8AC3E}">
        <p14:creationId xmlns:p14="http://schemas.microsoft.com/office/powerpoint/2010/main" val="4290009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Franklin Gothic Book" panose="020B0503020102020204"/>
                <a:ea typeface="+mn-ea"/>
                <a:cs typeface="+mn-cs"/>
              </a:rPr>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2000" b="0" i="0" u="none" strike="noStrike" kern="1200" cap="none" spc="0" normalizeH="0" baseline="0" noProof="0" dirty="0" err="1">
                <a:ln>
                  <a:noFill/>
                </a:ln>
                <a:solidFill>
                  <a:srgbClr val="FFFFFF">
                    <a:lumMod val="50000"/>
                  </a:srgbClr>
                </a:solidFill>
                <a:effectLst/>
                <a:uLnTx/>
                <a:uFillTx/>
                <a:latin typeface="Franklin Gothic Book" panose="020B0503020102020204"/>
                <a:ea typeface="+mn-ea"/>
                <a:cs typeface="+mn-cs"/>
              </a:rPr>
              <a:t>MLOps</a:t>
            </a:r>
            <a:r>
              <a:rPr kumimoji="0" lang="en-US" sz="2000" b="0" i="0" u="none" strike="noStrike" kern="1200" cap="none" spc="0" normalizeH="0" baseline="0" noProof="0" dirty="0">
                <a:ln>
                  <a:noFill/>
                </a:ln>
                <a:solidFill>
                  <a:srgbClr val="FFFFFF">
                    <a:lumMod val="50000"/>
                  </a:srgbClr>
                </a:solidFill>
                <a:effectLst/>
                <a:uLnTx/>
                <a:uFillTx/>
                <a:latin typeface="Franklin Gothic Book" panose="020B0503020102020204"/>
                <a:ea typeface="+mn-ea"/>
                <a:cs typeface="+mn-cs"/>
              </a:rPr>
              <a:t> Minutes – Guillaume Chervet</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Franklin Gothic Book" panose="020B0503020102020204"/>
                <a:ea typeface="+mn-ea"/>
                <a:cs typeface="+mn-cs"/>
              </a:rPr>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Franklin Gothic Book" panose="020B0503020102020204"/>
                <a:ea typeface="+mn-ea"/>
                <a:cs typeface="+mn-cs"/>
              </a:rPr>
              <a:t>Code </a:t>
            </a:r>
            <a:r>
              <a:rPr kumimoji="0" lang="en-US" sz="2000" b="0" i="0" u="none" strike="noStrike" kern="1200" cap="none" spc="0" normalizeH="0" baseline="0" noProof="0" dirty="0" err="1">
                <a:ln>
                  <a:noFill/>
                </a:ln>
                <a:solidFill>
                  <a:srgbClr val="FFFFFF"/>
                </a:solidFill>
                <a:effectLst/>
                <a:uLnTx/>
                <a:uFillTx/>
                <a:latin typeface="Franklin Gothic Book" panose="020B0503020102020204"/>
                <a:ea typeface="+mn-ea"/>
                <a:cs typeface="+mn-cs"/>
              </a:rPr>
              <a:t>classique</a:t>
            </a:r>
            <a:endParaRPr kumimoji="0" lang="en-US" sz="2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31515"/>
                </a:solidFill>
                <a:effectLst/>
                <a:uLnTx/>
                <a:uFillTx/>
                <a:latin typeface="Courier New" panose="02070309020205020404" pitchFamily="49" charset="0"/>
                <a:ea typeface="+mn-ea"/>
                <a:cs typeface="+mn-cs"/>
              </a:rPr>
              <a:t>"bottle of beer with a pig on the label"</a:t>
            </a:r>
            <a:endParaRPr kumimoji="0" lang="en-US"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31515"/>
                </a:solidFill>
                <a:effectLst/>
                <a:uLnTx/>
                <a:uFillTx/>
                <a:latin typeface="Courier New" panose="02070309020205020404" pitchFamily="49" charset="0"/>
                <a:ea typeface="+mn-ea"/>
                <a:cs typeface="+mn-cs"/>
              </a:rPr>
              <a:t>"bottle of champagne gold"</a:t>
            </a:r>
            <a:endParaRPr kumimoji="0" lang="en-US"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p:txBody>
      </p:sp>
      <p:cxnSp>
        <p:nvCxnSpPr>
          <p:cNvPr id="5" name="Connecteur droit 4">
            <a:extLst>
              <a:ext uri="{FF2B5EF4-FFF2-40B4-BE49-F238E27FC236}">
                <a16:creationId xmlns:a16="http://schemas.microsoft.com/office/drawing/2014/main" id="{E272A4C4-5516-46BB-4E14-D3F09464D55B}"/>
              </a:ext>
            </a:extLst>
          </p:cNvPr>
          <p:cNvCxnSpPr>
            <a:cxnSpLocks/>
          </p:cNvCxnSpPr>
          <p:nvPr/>
        </p:nvCxnSpPr>
        <p:spPr>
          <a:xfrm flipV="1">
            <a:off x="143219" y="2587028"/>
            <a:ext cx="2793138" cy="1011511"/>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A63F7A4D-C56D-87DA-DDC3-521A142A14DC}"/>
              </a:ext>
            </a:extLst>
          </p:cNvPr>
          <p:cNvSpPr txBox="1"/>
          <p:nvPr/>
        </p:nvSpPr>
        <p:spPr>
          <a:xfrm rot="20774541">
            <a:off x="1777844" y="2971387"/>
            <a:ext cx="1107996" cy="707886"/>
          </a:xfrm>
          <a:prstGeom prst="rect">
            <a:avLst/>
          </a:prstGeom>
          <a:solidFill>
            <a:schemeClr val="bg1"/>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0000"/>
                </a:solidFill>
                <a:effectLst/>
                <a:uLnTx/>
                <a:uFillTx/>
                <a:latin typeface="Franklin Gothic Medium" panose="020B0603020102020204"/>
                <a:ea typeface="+mn-ea"/>
                <a:cs typeface="+mn-cs"/>
              </a:rPr>
              <a:t>LLM</a:t>
            </a:r>
            <a:endParaRPr kumimoji="0" lang="fr-FR" sz="1800" b="0" i="0" u="none" strike="noStrike" kern="1200" cap="none" spc="0" normalizeH="0" baseline="0" noProof="0" dirty="0">
              <a:ln>
                <a:noFill/>
              </a:ln>
              <a:solidFill>
                <a:srgbClr val="FF0000"/>
              </a:solidFill>
              <a:effectLst/>
              <a:uLnTx/>
              <a:uFillTx/>
              <a:latin typeface="Franklin Gothic Book" panose="020B0503020102020204"/>
              <a:ea typeface="+mn-ea"/>
              <a:cs typeface="+mn-cs"/>
            </a:endParaRPr>
          </a:p>
        </p:txBody>
      </p:sp>
      <p:cxnSp>
        <p:nvCxnSpPr>
          <p:cNvPr id="10" name="Connecteur droit 9">
            <a:extLst>
              <a:ext uri="{FF2B5EF4-FFF2-40B4-BE49-F238E27FC236}">
                <a16:creationId xmlns:a16="http://schemas.microsoft.com/office/drawing/2014/main" id="{4E4EA669-9330-7EA5-B8F4-9AC2406612B7}"/>
              </a:ext>
            </a:extLst>
          </p:cNvPr>
          <p:cNvCxnSpPr>
            <a:cxnSpLocks/>
          </p:cNvCxnSpPr>
          <p:nvPr/>
        </p:nvCxnSpPr>
        <p:spPr>
          <a:xfrm flipV="1">
            <a:off x="8515679" y="3264679"/>
            <a:ext cx="2634430" cy="536189"/>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7563BEFD-D6CA-853F-1231-A35113FF1358}"/>
              </a:ext>
            </a:extLst>
          </p:cNvPr>
          <p:cNvSpPr txBox="1"/>
          <p:nvPr/>
        </p:nvSpPr>
        <p:spPr>
          <a:xfrm>
            <a:off x="9568202" y="3778165"/>
            <a:ext cx="830677" cy="523220"/>
          </a:xfrm>
          <a:prstGeom prst="rect">
            <a:avLst/>
          </a:prstGeom>
          <a:solidFill>
            <a:schemeClr val="bg1"/>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Franklin Gothic Medium" panose="020B0603020102020204"/>
                <a:ea typeface="+mn-ea"/>
                <a:cs typeface="+mn-cs"/>
              </a:rPr>
              <a:t>LLM</a:t>
            </a:r>
            <a:endParaRPr kumimoji="0" lang="fr-FR" sz="1200" b="0" i="0" u="none" strike="noStrike" kern="1200" cap="none" spc="0" normalizeH="0" baseline="0" noProof="0" dirty="0">
              <a:ln>
                <a:noFill/>
              </a:ln>
              <a:solidFill>
                <a:srgbClr val="FF0000"/>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84766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Franklin Gothic Book" panose="020B0503020102020204"/>
              <a:ea typeface="+mn-ea"/>
              <a:cs typeface="+mn-cs"/>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ranklin Gothic Book" panose="020B0503020102020204"/>
                <a:ea typeface="+mn-ea"/>
                <a:cs typeface="+mn-cs"/>
              </a:rPr>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2000" b="0" i="0" u="none" strike="noStrike" kern="1200" cap="none" spc="0" normalizeH="0" baseline="0" noProof="0" dirty="0" err="1">
                <a:ln>
                  <a:noFill/>
                </a:ln>
                <a:solidFill>
                  <a:srgbClr val="FFFFFF">
                    <a:lumMod val="50000"/>
                  </a:srgbClr>
                </a:solidFill>
                <a:effectLst/>
                <a:uLnTx/>
                <a:uFillTx/>
                <a:latin typeface="Franklin Gothic Book" panose="020B0503020102020204"/>
                <a:ea typeface="+mn-ea"/>
                <a:cs typeface="+mn-cs"/>
              </a:rPr>
              <a:t>MLOps</a:t>
            </a:r>
            <a:r>
              <a:rPr kumimoji="0" lang="en-US" sz="2000" b="0" i="0" u="none" strike="noStrike" kern="1200" cap="none" spc="0" normalizeH="0" baseline="0" noProof="0" dirty="0">
                <a:ln>
                  <a:noFill/>
                </a:ln>
                <a:solidFill>
                  <a:srgbClr val="FFFFFF">
                    <a:lumMod val="50000"/>
                  </a:srgbClr>
                </a:solidFill>
                <a:effectLst/>
                <a:uLnTx/>
                <a:uFillTx/>
                <a:latin typeface="Franklin Gothic Book" panose="020B0503020102020204"/>
                <a:ea typeface="+mn-ea"/>
                <a:cs typeface="+mn-cs"/>
              </a:rPr>
              <a:t> Minutes – Guillaume Chervet</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Franklin Gothic Book" panose="020B0503020102020204"/>
                <a:ea typeface="+mn-ea"/>
                <a:cs typeface="+mn-cs"/>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Franklin Gothic Book" panose="020B0503020102020204"/>
                <a:ea typeface="+mn-ea"/>
                <a:cs typeface="+mn-cs"/>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Franklin Gothic Book" panose="020B0503020102020204"/>
                <a:ea typeface="+mn-ea"/>
                <a:cs typeface="+mn-cs"/>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Franklin Gothic Book" panose="020B0503020102020204"/>
                <a:ea typeface="+mn-ea"/>
                <a:cs typeface="+mn-cs"/>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Franklin Gothic Book" panose="020B0503020102020204"/>
                <a:ea typeface="+mn-ea"/>
                <a:cs typeface="+mn-cs"/>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Franklin Gothic Book" panose="020B0503020102020204"/>
                <a:ea typeface="+mn-ea"/>
                <a:cs typeface="+mn-cs"/>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Franklin Gothic Book" panose="020B0503020102020204"/>
                <a:ea typeface="+mn-ea"/>
                <a:cs typeface="+mn-cs"/>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Franklin Gothic Book" panose="020B0503020102020204"/>
                <a:ea typeface="+mn-ea"/>
                <a:cs typeface="+mn-cs"/>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FFFF00"/>
                </a:highlight>
                <a:uLnTx/>
                <a:uFillTx/>
                <a:latin typeface="Franklin Gothic Book" panose="020B0503020102020204"/>
                <a:ea typeface="+mn-ea"/>
                <a:cs typeface="+mn-cs"/>
              </a:rPr>
              <a:t>4 Go</a:t>
            </a: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FFFF00"/>
                </a:highlight>
                <a:uLnTx/>
                <a:uFillTx/>
                <a:latin typeface="Franklin Gothic Book" panose="020B0503020102020204"/>
                <a:ea typeface="+mn-ea"/>
                <a:cs typeface="+mn-cs"/>
              </a:rPr>
              <a:t>5,5 Go</a:t>
            </a: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FFFF00"/>
                </a:highlight>
                <a:uLnTx/>
                <a:uFillTx/>
                <a:latin typeface="Franklin Gothic Book" panose="020B0503020102020204"/>
                <a:ea typeface="+mn-ea"/>
                <a:cs typeface="+mn-cs"/>
              </a:rPr>
              <a:t>4 Go</a:t>
            </a: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FFFF00"/>
                </a:highlight>
                <a:uLnTx/>
                <a:uFillTx/>
                <a:latin typeface="Franklin Gothic Book" panose="020B0503020102020204"/>
                <a:ea typeface="+mn-ea"/>
                <a:cs typeface="+mn-cs"/>
              </a:rPr>
              <a:t>5,5 Go</a:t>
            </a: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FFFF00"/>
                </a:highlight>
                <a:uLnTx/>
                <a:uFillTx/>
                <a:latin typeface="Franklin Gothic Book" panose="020B0503020102020204"/>
                <a:ea typeface="+mn-ea"/>
                <a:cs typeface="+mn-cs"/>
              </a:rPr>
              <a:t>5,5 Go</a:t>
            </a: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00FF00"/>
                </a:highlight>
                <a:uLnTx/>
                <a:uFillTx/>
                <a:latin typeface="Franklin Gothic Book" panose="020B0503020102020204"/>
                <a:ea typeface="+mn-ea"/>
                <a:cs typeface="+mn-cs"/>
              </a:rPr>
              <a:t>1 s</a:t>
            </a: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00FF00"/>
                </a:highlight>
                <a:uLnTx/>
                <a:uFillTx/>
                <a:latin typeface="Franklin Gothic Book" panose="020B0503020102020204"/>
                <a:ea typeface="+mn-ea"/>
                <a:cs typeface="+mn-cs"/>
              </a:rPr>
              <a:t>1 s</a:t>
            </a: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00FF00"/>
                </a:highlight>
                <a:uLnTx/>
                <a:uFillTx/>
                <a:latin typeface="Franklin Gothic Book" panose="020B0503020102020204"/>
                <a:ea typeface="+mn-ea"/>
                <a:cs typeface="+mn-cs"/>
              </a:rPr>
              <a:t>1 s</a:t>
            </a: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00FF00"/>
                </a:highlight>
                <a:uLnTx/>
                <a:uFillTx/>
                <a:latin typeface="Franklin Gothic Book" panose="020B0503020102020204"/>
                <a:ea typeface="+mn-ea"/>
                <a:cs typeface="+mn-cs"/>
              </a:rPr>
              <a:t>3 s</a:t>
            </a: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00FF00"/>
                </a:highlight>
                <a:uLnTx/>
                <a:uFillTx/>
                <a:latin typeface="Franklin Gothic Book" panose="020B0503020102020204"/>
                <a:ea typeface="+mn-ea"/>
                <a:cs typeface="+mn-cs"/>
              </a:rPr>
              <a:t>3 s</a:t>
            </a: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FFFF00"/>
                </a:highlight>
                <a:uLnTx/>
                <a:uFillTx/>
                <a:latin typeface="Franklin Gothic Book" panose="020B0503020102020204"/>
                <a:ea typeface="+mn-ea"/>
                <a:cs typeface="+mn-cs"/>
              </a:rPr>
              <a:t>512 Mo</a:t>
            </a: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FFFF00"/>
                </a:highlight>
                <a:uLnTx/>
                <a:uFillTx/>
                <a:latin typeface="Franklin Gothic Book" panose="020B0503020102020204"/>
                <a:ea typeface="+mn-ea"/>
                <a:cs typeface="+mn-cs"/>
              </a:rPr>
              <a:t>512 Mo</a:t>
            </a: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FFFF00"/>
                </a:highlight>
                <a:uLnTx/>
                <a:uFillTx/>
                <a:latin typeface="Franklin Gothic Book" panose="020B0503020102020204"/>
                <a:ea typeface="+mn-ea"/>
                <a:cs typeface="+mn-cs"/>
              </a:rPr>
              <a:t>512 Mo</a:t>
            </a: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00FF00"/>
                </a:highlight>
                <a:uLnTx/>
                <a:uFillTx/>
                <a:latin typeface="Franklin Gothic Book" panose="020B0503020102020204"/>
                <a:ea typeface="+mn-ea"/>
                <a:cs typeface="+mn-cs"/>
              </a:rPr>
              <a:t>0,5 s</a:t>
            </a: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00FF00"/>
                </a:highlight>
                <a:uLnTx/>
                <a:uFillTx/>
                <a:latin typeface="Franklin Gothic Book" panose="020B0503020102020204"/>
                <a:ea typeface="+mn-ea"/>
                <a:cs typeface="+mn-cs"/>
              </a:rPr>
              <a:t>0,5 s</a:t>
            </a: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93E"/>
                </a:solidFill>
                <a:effectLst/>
                <a:highlight>
                  <a:srgbClr val="00FF00"/>
                </a:highlight>
                <a:uLnTx/>
                <a:uFillTx/>
                <a:latin typeface="Franklin Gothic Book" panose="020B0503020102020204"/>
                <a:ea typeface="+mn-ea"/>
                <a:cs typeface="+mn-cs"/>
              </a:rPr>
              <a:t>0,5 s</a:t>
            </a: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D293E"/>
                </a:solidFill>
                <a:effectLst/>
                <a:uLnTx/>
                <a:uFillTx/>
                <a:latin typeface="Franklin Gothic Book" panose="020B0503020102020204"/>
                <a:ea typeface="+mn-ea"/>
                <a:cs typeface="+mn-cs"/>
              </a:rPr>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D293E"/>
                </a:solidFill>
                <a:effectLst/>
                <a:uLnTx/>
                <a:uFillTx/>
                <a:latin typeface="Franklin Gothic Book" panose="020B0503020102020204"/>
                <a:ea typeface="+mn-ea"/>
                <a:cs typeface="+mn-cs"/>
              </a:rPr>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D293E"/>
                </a:solidFill>
                <a:effectLst/>
                <a:uLnTx/>
                <a:uFillTx/>
                <a:latin typeface="Franklin Gothic Book" panose="020B0503020102020204"/>
                <a:ea typeface="+mn-ea"/>
                <a:cs typeface="+mn-cs"/>
              </a:rPr>
              <a:t>Only code</a:t>
            </a:r>
          </a:p>
        </p:txBody>
      </p:sp>
    </p:spTree>
    <p:extLst>
      <p:ext uri="{BB962C8B-B14F-4D97-AF65-F5344CB8AC3E}">
        <p14:creationId xmlns:p14="http://schemas.microsoft.com/office/powerpoint/2010/main" val="3500500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2287AF7-217B-4CC2-7914-A8A688F5C51D}"/>
              </a:ext>
            </a:extLst>
          </p:cNvPr>
          <p:cNvSpPr/>
          <p:nvPr/>
        </p:nvSpPr>
        <p:spPr>
          <a:xfrm>
            <a:off x="6400800" y="1"/>
            <a:ext cx="5791199" cy="6407244"/>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6936392" y="604562"/>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15200" y="3284507"/>
            <a:ext cx="4994029" cy="2585323"/>
          </a:xfrm>
          <a:prstGeom prst="rect">
            <a:avLst/>
          </a:prstGeom>
          <a:noFill/>
        </p:spPr>
        <p:txBody>
          <a:bodyPr wrap="square">
            <a:spAutoFit/>
          </a:bodyPr>
          <a:lstStyle/>
          <a:p>
            <a:r>
              <a:rPr lang="en-US" sz="5400" dirty="0">
                <a:solidFill>
                  <a:schemeClr val="bg1"/>
                </a:solidFill>
              </a:rPr>
              <a:t>Use the right tool for the right Job</a:t>
            </a:r>
            <a:endParaRPr lang="fr-FR" sz="5400" dirty="0">
              <a:solidFill>
                <a:schemeClr val="bg1"/>
              </a:solidFill>
            </a:endParaRPr>
          </a:p>
        </p:txBody>
      </p:sp>
      <p:sp>
        <p:nvSpPr>
          <p:cNvPr id="10" name="Rectangle 9">
            <a:extLst>
              <a:ext uri="{FF2B5EF4-FFF2-40B4-BE49-F238E27FC236}">
                <a16:creationId xmlns:a16="http://schemas.microsoft.com/office/drawing/2014/main" id="{EFDF9117-DAAF-A63D-9A64-8CD4911A56F4}"/>
              </a:ext>
            </a:extLst>
          </p:cNvPr>
          <p:cNvSpPr/>
          <p:nvPr/>
        </p:nvSpPr>
        <p:spPr>
          <a:xfrm>
            <a:off x="117229" y="6424945"/>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2000" b="0" i="0" u="none" strike="noStrike" kern="1200" cap="none" spc="0" normalizeH="0" baseline="0" noProof="0" dirty="0" err="1">
                <a:ln>
                  <a:noFill/>
                </a:ln>
                <a:solidFill>
                  <a:srgbClr val="FFFFFF">
                    <a:lumMod val="50000"/>
                  </a:srgbClr>
                </a:solidFill>
                <a:effectLst/>
                <a:uLnTx/>
                <a:uFillTx/>
                <a:latin typeface="Franklin Gothic Book" panose="020B0503020102020204"/>
                <a:ea typeface="+mn-ea"/>
                <a:cs typeface="+mn-cs"/>
              </a:rPr>
              <a:t>MLOps</a:t>
            </a:r>
            <a:r>
              <a:rPr kumimoji="0" lang="en-US" sz="2000" b="0" i="0" u="none" strike="noStrike" kern="1200" cap="none" spc="0" normalizeH="0" baseline="0" noProof="0" dirty="0">
                <a:ln>
                  <a:noFill/>
                </a:ln>
                <a:solidFill>
                  <a:srgbClr val="FFFFFF">
                    <a:lumMod val="50000"/>
                  </a:srgbClr>
                </a:solidFill>
                <a:effectLst/>
                <a:uLnTx/>
                <a:uFillTx/>
                <a:latin typeface="Franklin Gothic Book" panose="020B0503020102020204"/>
                <a:ea typeface="+mn-ea"/>
                <a:cs typeface="+mn-cs"/>
              </a:rPr>
              <a:t> Minutes – Guillaume Chervet</a:t>
            </a:r>
          </a:p>
        </p:txBody>
      </p:sp>
      <p:pic>
        <p:nvPicPr>
          <p:cNvPr id="4" name="Image 3">
            <a:extLst>
              <a:ext uri="{FF2B5EF4-FFF2-40B4-BE49-F238E27FC236}">
                <a16:creationId xmlns:a16="http://schemas.microsoft.com/office/drawing/2014/main" id="{903FD53A-4BBF-4847-53C7-05F433A60381}"/>
              </a:ext>
            </a:extLst>
          </p:cNvPr>
          <p:cNvPicPr>
            <a:picLocks noChangeAspect="1"/>
          </p:cNvPicPr>
          <p:nvPr/>
        </p:nvPicPr>
        <p:blipFill>
          <a:blip r:embed="rId3"/>
          <a:stretch>
            <a:fillRect/>
          </a:stretch>
        </p:blipFill>
        <p:spPr>
          <a:xfrm>
            <a:off x="-457200" y="-450755"/>
            <a:ext cx="6858000" cy="6858000"/>
          </a:xfrm>
          <a:prstGeom prst="rect">
            <a:avLst/>
          </a:prstGeom>
        </p:spPr>
      </p:pic>
    </p:spTree>
    <p:extLst>
      <p:ext uri="{BB962C8B-B14F-4D97-AF65-F5344CB8AC3E}">
        <p14:creationId xmlns:p14="http://schemas.microsoft.com/office/powerpoint/2010/main" val="2554042841"/>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27746</TotalTime>
  <Words>1328</Words>
  <Application>Microsoft Office PowerPoint</Application>
  <PresentationFormat>Grand écran</PresentationFormat>
  <Paragraphs>109</Paragraphs>
  <Slides>11</Slides>
  <Notes>6</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11</vt:i4>
      </vt:variant>
    </vt:vector>
  </HeadingPairs>
  <TitlesOfParts>
    <vt:vector size="20" baseType="lpstr">
      <vt:lpstr>Arial</vt:lpstr>
      <vt:lpstr>Calibri</vt:lpstr>
      <vt:lpstr>Calibri Light</vt:lpstr>
      <vt:lpstr>Courier New</vt:lpstr>
      <vt:lpstr>Franklin Gothic Book</vt:lpstr>
      <vt:lpstr>Franklin Gothic Medium</vt:lpstr>
      <vt:lpstr>Symbol</vt:lpstr>
      <vt:lpstr>Office Theme</vt:lpstr>
      <vt:lpstr>Thème Office</vt:lpstr>
      <vt:lpstr>MLOps minutes</vt:lpstr>
      <vt:lpstr>Présentation PowerPoint</vt:lpstr>
      <vt:lpstr>Présentation PowerPoint</vt:lpstr>
      <vt:lpstr>Présentation PowerPoint</vt:lpstr>
      <vt:lpstr>Forget customer needs</vt:lpstr>
      <vt:lpstr>Présentation PowerPoint</vt:lpstr>
      <vt:lpstr>Use Deep Learning Everywhere</vt:lpstr>
      <vt:lpstr>Use Deep Learning Everywhere</vt:lpstr>
      <vt:lpstr>Présentation PowerPoint</vt:lpstr>
      <vt:lpstr>Présentation PowerPoint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1172</cp:revision>
  <dcterms:created xsi:type="dcterms:W3CDTF">2020-11-18T10:41:47Z</dcterms:created>
  <dcterms:modified xsi:type="dcterms:W3CDTF">2024-03-21T16:54:39Z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